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24"/>
  </p:notesMasterIdLst>
  <p:sldIdLst>
    <p:sldId id="256" r:id="rId6"/>
    <p:sldId id="292" r:id="rId7"/>
    <p:sldId id="291" r:id="rId8"/>
    <p:sldId id="298" r:id="rId9"/>
    <p:sldId id="290" r:id="rId10"/>
    <p:sldId id="296" r:id="rId11"/>
    <p:sldId id="293" r:id="rId12"/>
    <p:sldId id="299" r:id="rId13"/>
    <p:sldId id="294" r:id="rId14"/>
    <p:sldId id="302" r:id="rId15"/>
    <p:sldId id="304" r:id="rId16"/>
    <p:sldId id="303" r:id="rId17"/>
    <p:sldId id="306" r:id="rId18"/>
    <p:sldId id="305" r:id="rId19"/>
    <p:sldId id="308" r:id="rId20"/>
    <p:sldId id="307" r:id="rId21"/>
    <p:sldId id="310" r:id="rId22"/>
    <p:sldId id="30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5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FF"/>
    <a:srgbClr val="E2E7E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476" y="54"/>
      </p:cViewPr>
      <p:guideLst>
        <p:guide orient="horz" pos="255"/>
        <p:guide pos="2880"/>
        <p:guide orient="horz" pos="2160"/>
        <p:guide orient="horz" pos="5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57E7B-3075-403D-9A32-D430505108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417BF-CBD2-46BB-BD41-79E17ED3C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live and prosper on Earth, Every human being needs the following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40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7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3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08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80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nanomaterials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07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nanomaterials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nanomaterials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4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1" dirty="0">
              <a:latin typeface="Constantia" panose="020306020503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0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3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5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nstantia" panose="02030602050306030303" pitchFamily="18" charset="0"/>
              </a:rPr>
              <a:t>By enabling </a:t>
            </a:r>
            <a:r>
              <a:rPr lang="en-US" b="1" i="1" dirty="0">
                <a:latin typeface="Constantia" panose="02030602050306030303" pitchFamily="18" charset="0"/>
              </a:rPr>
              <a:t>smaller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en-US" b="1" i="1" dirty="0">
                <a:latin typeface="Constantia" panose="02030602050306030303" pitchFamily="18" charset="0"/>
              </a:rPr>
              <a:t>faster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en-US" b="1" i="1" dirty="0">
                <a:latin typeface="Constantia" panose="02030602050306030303" pitchFamily="18" charset="0"/>
              </a:rPr>
              <a:t>'smarter'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en-US" b="1" i="1" dirty="0">
                <a:latin typeface="Constantia" panose="02030602050306030303" pitchFamily="18" charset="0"/>
              </a:rPr>
              <a:t>cheaper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en-US" b="1" i="1" dirty="0">
                <a:latin typeface="Constantia" panose="02030602050306030303" pitchFamily="18" charset="0"/>
              </a:rPr>
              <a:t>lighter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en-US" b="1" i="1" dirty="0">
                <a:latin typeface="Constantia" panose="02030602050306030303" pitchFamily="18" charset="0"/>
              </a:rPr>
              <a:t>safer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en-US" b="1" i="1" dirty="0">
                <a:latin typeface="Constantia" panose="02030602050306030303" pitchFamily="18" charset="0"/>
              </a:rPr>
              <a:t>cleaner</a:t>
            </a:r>
            <a:r>
              <a:rPr lang="en-US" dirty="0">
                <a:latin typeface="Constantia" panose="02030602050306030303" pitchFamily="18" charset="0"/>
              </a:rPr>
              <a:t> and </a:t>
            </a:r>
            <a:r>
              <a:rPr lang="en-US" b="1" i="1" dirty="0">
                <a:latin typeface="Constantia" panose="02030602050306030303" pitchFamily="18" charset="0"/>
              </a:rPr>
              <a:t>more precise solutions</a:t>
            </a:r>
            <a:endParaRPr lang="en-GB" b="1" i="1" dirty="0">
              <a:latin typeface="Constantia" panose="020306020503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9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1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1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47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537F-B1C7-4497-B04B-0575551B53E6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8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75B8-1B82-4959-904A-B24A80F24D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4175-2830-4F91-A9AA-B4612A69A0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6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CE03-195D-4CC5-B27F-D10C0D4570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87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DCC01-FA2E-43B0-94F0-71CFEC75AD5F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7710-06A2-4FC9-B310-8A7DF0A32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4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EF589-4C6C-48BB-BBCC-1D32CFFC9D61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E635-1D49-4BC1-B347-A282E4DE9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94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86B9D-9115-4F9B-B5D8-D258B69CBFCB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4CC4-B65D-4605-8ED8-FBEF9DE5D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8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03390-6208-40DE-B232-4C1A80B69329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CDB6-96D8-408E-956B-018BBFA13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59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0BDC-6494-41C2-8698-389EA4145F97}" type="datetime1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CFD3D-5062-4D1C-A649-0AB04170D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17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AC0B-BF35-4D4D-BA7E-AEC4E84CDCBD}" type="datetime1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0ADE-32BC-4FE6-9A1C-DFE4EB953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7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BB53-F6BC-4141-A6CE-A3197DCD82C1}" type="datetime1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2B3D-44F2-4E06-95DB-170A02B18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53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18A7F-E4B6-4F9E-97FD-0991A15B2ED1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0AAFF-C690-4924-B2C1-3605C6E28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3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4DF8-AAFA-47AF-A135-2114927F13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15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93A33-75CC-47CF-AA8C-88CB6E14E00A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DCB8-A8A0-4536-99B6-8BA1DEA45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5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95D3F-A6C4-4345-B44E-DF84C3BD4F11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0786-47D1-46FD-ACF0-829E31A96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7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5CBB1-1846-4970-A768-8B1A7CE0A184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DDB9-71A2-4DF3-8783-A420B0669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1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9ED-9CA9-43C2-95E7-0D83A8DA25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F15A-C8D3-40CA-ADD0-CC167D2B90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7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E726-81BC-4F60-8FCB-1753A76D83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2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6FAE-A633-4B43-BC7B-D024F54273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58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E008-0AF0-49C7-AC94-1E9700DD10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7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BF38-E6B4-4839-8219-6CB64BB1A2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8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D69-66D7-4D88-8616-DB47735825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8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3C391E6-1595-4A4E-B9E5-E71A7CB4E2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DDECC75-08D0-4EDD-940D-4EBA10660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342F9A-2AD2-4670-9943-10871F142D4E}" type="datetime1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2F5AEC-EFD2-4725-A33D-D6E439D8C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7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jpg"/><Relationship Id="rId7" Type="http://schemas.openxmlformats.org/officeDocument/2006/relationships/image" Target="../media/image56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jpeg"/><Relationship Id="rId10" Type="http://schemas.microsoft.com/office/2007/relationships/hdphoto" Target="../media/hdphoto2.wdp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BAD8B9-3E1E-498B-9FBD-9A99EBE2A7B8}"/>
              </a:ext>
            </a:extLst>
          </p:cNvPr>
          <p:cNvGrpSpPr/>
          <p:nvPr/>
        </p:nvGrpSpPr>
        <p:grpSpPr>
          <a:xfrm>
            <a:off x="338332" y="410371"/>
            <a:ext cx="2450804" cy="1269434"/>
            <a:chOff x="338332" y="410371"/>
            <a:chExt cx="2450804" cy="12694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6461B0-DEF2-4572-9F4C-665F5D0E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332" y="410371"/>
              <a:ext cx="2450804" cy="902286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78225DAB-ED01-479B-A41D-BD92128233F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8332" y="1321389"/>
              <a:ext cx="2450804" cy="358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Annual Conference 2021</a:t>
              </a: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706A1808-E417-4C2F-A340-183472BFB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934" y="4478452"/>
            <a:ext cx="8563480" cy="176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Philipus N. Hishimone</a:t>
            </a:r>
            <a:r>
              <a:rPr lang="en-US" altLang="ja-JP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altLang="ja-JP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Department of Physics, Chemistry &amp; Material Science, School of Science, Faculty of Agriculture, Engineering &amp; Natural Sciences, University of Namibia</a:t>
            </a:r>
          </a:p>
          <a:p>
            <a:pPr algn="just">
              <a:lnSpc>
                <a:spcPct val="150000"/>
              </a:lnSpc>
            </a:pPr>
            <a:r>
              <a:rPr lang="en-US" altLang="ja-JP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340 </a:t>
            </a:r>
            <a:r>
              <a:rPr lang="en-US" altLang="ja-JP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Mandume</a:t>
            </a:r>
            <a:r>
              <a:rPr lang="en-US" altLang="ja-JP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 </a:t>
            </a:r>
            <a:r>
              <a:rPr lang="en-US" altLang="ja-JP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Ndemufayo</a:t>
            </a:r>
            <a:r>
              <a:rPr lang="en-US" altLang="ja-JP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 Avenue, Pioneers Park, Windhoek, Namibia</a:t>
            </a:r>
          </a:p>
        </p:txBody>
      </p:sp>
      <p:sp>
        <p:nvSpPr>
          <p:cNvPr id="12" name="タイトル 3">
            <a:extLst>
              <a:ext uri="{FF2B5EF4-FFF2-40B4-BE49-F238E27FC236}">
                <a16:creationId xmlns:a16="http://schemas.microsoft.com/office/drawing/2014/main" id="{04A98321-428B-4D28-919F-6762E9AB7698}"/>
              </a:ext>
            </a:extLst>
          </p:cNvPr>
          <p:cNvSpPr txBox="1">
            <a:spLocks/>
          </p:cNvSpPr>
          <p:nvPr/>
        </p:nvSpPr>
        <p:spPr>
          <a:xfrm>
            <a:off x="43543" y="2526452"/>
            <a:ext cx="9052560" cy="1426116"/>
          </a:xfrm>
          <a:prstGeom prst="rect">
            <a:avLst/>
          </a:prstGeom>
        </p:spPr>
        <p:txBody>
          <a:bodyPr wrap="square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kern="28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/>
                <a:ea typeface="Meiryo UI"/>
              </a:rPr>
              <a:t>The Role of Nanotechnology in Economic Development</a:t>
            </a:r>
            <a:endParaRPr lang="en-US" altLang="ja-JP" sz="2800" b="1" kern="2800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/>
              <a:ea typeface="Meiryo U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applications…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7084" y="6440405"/>
            <a:ext cx="735623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10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4DF7B-4F7C-4C89-95F4-C4588D59E782}"/>
              </a:ext>
            </a:extLst>
          </p:cNvPr>
          <p:cNvSpPr/>
          <p:nvPr/>
        </p:nvSpPr>
        <p:spPr>
          <a:xfrm>
            <a:off x="53434" y="959599"/>
            <a:ext cx="6111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Times New Roman" panose="02020603050405020304" pitchFamily="18" charset="0"/>
              </a:rPr>
              <a:t>⓸ </a:t>
            </a:r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Nanotechnology in energy production &amp;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A2A45-B2CE-4304-830F-8A0A3D40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EE8D4"/>
              </a:clrFrom>
              <a:clrTo>
                <a:srgbClr val="CEE8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5352" y="4790776"/>
            <a:ext cx="2240571" cy="19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BB0C8-4D95-46CA-BAFF-2C7BCAB164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t="34065" r="18451" b="6090"/>
          <a:stretch/>
        </p:blipFill>
        <p:spPr>
          <a:xfrm>
            <a:off x="4579414" y="1448385"/>
            <a:ext cx="4517513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2DEC6-219A-49EE-BFD9-4E55AF23E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76" y="1424796"/>
            <a:ext cx="2918400" cy="273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CF08F-CAE0-4D5F-8C36-426E6C1CE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125" y="4309769"/>
            <a:ext cx="2881500" cy="244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649044-C5B8-43D7-831C-AA434861CE84}"/>
              </a:ext>
            </a:extLst>
          </p:cNvPr>
          <p:cNvSpPr txBox="1"/>
          <p:nvPr/>
        </p:nvSpPr>
        <p:spPr>
          <a:xfrm>
            <a:off x="412952" y="5456903"/>
            <a:ext cx="2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6600"/>
                </a:solidFill>
                <a:latin typeface="Constantia" panose="02030602050306030303" pitchFamily="18" charset="0"/>
              </a:rPr>
              <a:t>Green Hydrogen?</a:t>
            </a:r>
            <a:endParaRPr lang="en-GB" b="1" i="1" dirty="0">
              <a:solidFill>
                <a:srgbClr val="0066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3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applications…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7084" y="6440405"/>
            <a:ext cx="735623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11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4DF7B-4F7C-4C89-95F4-C4588D59E782}"/>
              </a:ext>
            </a:extLst>
          </p:cNvPr>
          <p:cNvSpPr/>
          <p:nvPr/>
        </p:nvSpPr>
        <p:spPr>
          <a:xfrm>
            <a:off x="53434" y="959599"/>
            <a:ext cx="6111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Some other applications</a:t>
            </a:r>
          </a:p>
        </p:txBody>
      </p:sp>
      <p:sp>
        <p:nvSpPr>
          <p:cNvPr id="20" name="テキスト ボックス 29">
            <a:extLst>
              <a:ext uri="{FF2B5EF4-FFF2-40B4-BE49-F238E27FC236}">
                <a16:creationId xmlns:a16="http://schemas.microsoft.com/office/drawing/2014/main" id="{EF6C2ED2-EB34-419F-A8BA-79DCC42A2AFA}"/>
              </a:ext>
            </a:extLst>
          </p:cNvPr>
          <p:cNvSpPr txBox="1"/>
          <p:nvPr/>
        </p:nvSpPr>
        <p:spPr>
          <a:xfrm>
            <a:off x="538014" y="1592724"/>
            <a:ext cx="246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50" charset="-128"/>
              </a:rPr>
              <a:t>Electrical conductors</a:t>
            </a:r>
            <a:endParaRPr lang="en-US" altLang="ja-JP" sz="900" b="1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50" charset="-12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692FA0-8436-42DB-B65E-8712C25EE472}"/>
              </a:ext>
            </a:extLst>
          </p:cNvPr>
          <p:cNvGrpSpPr>
            <a:grpSpLocks noChangeAspect="1"/>
          </p:cNvGrpSpPr>
          <p:nvPr/>
        </p:nvGrpSpPr>
        <p:grpSpPr>
          <a:xfrm>
            <a:off x="2944706" y="4947991"/>
            <a:ext cx="2921925" cy="1737360"/>
            <a:chOff x="5190934" y="5194615"/>
            <a:chExt cx="3383281" cy="20116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B2CF12-5D17-40B0-AE1E-F6C4CE8AFC29}"/>
                </a:ext>
              </a:extLst>
            </p:cNvPr>
            <p:cNvSpPr/>
            <p:nvPr/>
          </p:nvSpPr>
          <p:spPr>
            <a:xfrm>
              <a:off x="5190934" y="5194615"/>
              <a:ext cx="3383281" cy="2011680"/>
            </a:xfrm>
            <a:prstGeom prst="rect">
              <a:avLst/>
            </a:prstGeom>
            <a:solidFill>
              <a:sysClr val="window" lastClr="FFFFFF">
                <a:lumMod val="95000"/>
                <a:alpha val="52000"/>
              </a:sysClr>
            </a:solidFill>
            <a:ln w="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ED82959-13E0-4635-97BF-6A615D282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2759" y="5697813"/>
              <a:ext cx="1023180" cy="10058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41BC8F-03CF-41BF-AA77-4DA06C9B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077" y="5560377"/>
              <a:ext cx="2155270" cy="1280160"/>
            </a:xfrm>
            <a:prstGeom prst="rect">
              <a:avLst/>
            </a:prstGeom>
          </p:spPr>
        </p:pic>
      </p:grpSp>
      <p:sp>
        <p:nvSpPr>
          <p:cNvPr id="22" name="テキスト ボックス 29">
            <a:extLst>
              <a:ext uri="{FF2B5EF4-FFF2-40B4-BE49-F238E27FC236}">
                <a16:creationId xmlns:a16="http://schemas.microsoft.com/office/drawing/2014/main" id="{C4C8EB77-0715-4E43-ADAD-7D4801EE9098}"/>
              </a:ext>
            </a:extLst>
          </p:cNvPr>
          <p:cNvSpPr txBox="1"/>
          <p:nvPr/>
        </p:nvSpPr>
        <p:spPr>
          <a:xfrm>
            <a:off x="5540183" y="1605585"/>
            <a:ext cx="24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50" charset="-128"/>
              </a:rPr>
              <a:t>Solar thermal collectors</a:t>
            </a:r>
            <a:endParaRPr lang="en-US" altLang="ja-JP" sz="900" b="1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9">
            <a:extLst>
              <a:ext uri="{FF2B5EF4-FFF2-40B4-BE49-F238E27FC236}">
                <a16:creationId xmlns:a16="http://schemas.microsoft.com/office/drawing/2014/main" id="{6BAAEF28-6652-41E1-9E1A-5D6BED057C68}"/>
              </a:ext>
            </a:extLst>
          </p:cNvPr>
          <p:cNvSpPr txBox="1"/>
          <p:nvPr/>
        </p:nvSpPr>
        <p:spPr>
          <a:xfrm>
            <a:off x="2759750" y="4605721"/>
            <a:ext cx="3291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50" charset="-128"/>
              </a:rPr>
              <a:t>Antimicrobial touch surfaces</a:t>
            </a:r>
            <a:endParaRPr lang="en-US" altLang="ja-JP" sz="900" b="1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50" charset="-12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47806BA-0CD8-46B0-A4B2-8B8FEE9BCE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4" y="1920677"/>
            <a:ext cx="2921336" cy="17373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6302DF-3519-4A12-A7A8-16EB1D0ECF6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59" y="1931120"/>
            <a:ext cx="4697048" cy="2412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2148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applications…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7084" y="6440405"/>
            <a:ext cx="735623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12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4DF7B-4F7C-4C89-95F4-C4588D59E782}"/>
              </a:ext>
            </a:extLst>
          </p:cNvPr>
          <p:cNvSpPr/>
          <p:nvPr/>
        </p:nvSpPr>
        <p:spPr>
          <a:xfrm>
            <a:off x="53434" y="959599"/>
            <a:ext cx="6111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Some latest developments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D2BE7-271B-437C-B240-7E8A93778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5" t="47848" r="35645" b="23750"/>
          <a:stretch/>
        </p:blipFill>
        <p:spPr>
          <a:xfrm>
            <a:off x="82930" y="4916215"/>
            <a:ext cx="5964728" cy="169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4955A-1EE0-4B1D-97A2-626DDD10AE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29" t="9939" r="26774" b="19769"/>
          <a:stretch/>
        </p:blipFill>
        <p:spPr>
          <a:xfrm>
            <a:off x="6798421" y="4916215"/>
            <a:ext cx="1975970" cy="1692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15431A-B1C3-4FD6-BF53-F39C9DF9FB10}"/>
              </a:ext>
            </a:extLst>
          </p:cNvPr>
          <p:cNvCxnSpPr/>
          <p:nvPr/>
        </p:nvCxnSpPr>
        <p:spPr>
          <a:xfrm>
            <a:off x="76782" y="6637711"/>
            <a:ext cx="87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D5D9C9-8A81-4E85-A5F5-10074A94F8BB}"/>
              </a:ext>
            </a:extLst>
          </p:cNvPr>
          <p:cNvCxnSpPr/>
          <p:nvPr/>
        </p:nvCxnSpPr>
        <p:spPr>
          <a:xfrm>
            <a:off x="76782" y="4902408"/>
            <a:ext cx="87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8E54977-419D-454D-BA82-5128C0C9B0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67" t="29909" r="31451" b="47849"/>
          <a:stretch/>
        </p:blipFill>
        <p:spPr>
          <a:xfrm>
            <a:off x="79884" y="1445973"/>
            <a:ext cx="8122485" cy="176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FAAB9-CC53-4F38-891F-51303E8C5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351" y="1963776"/>
            <a:ext cx="5010989" cy="2736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F35CEC-7699-4512-9830-C4F007C2C831}"/>
              </a:ext>
            </a:extLst>
          </p:cNvPr>
          <p:cNvCxnSpPr/>
          <p:nvPr/>
        </p:nvCxnSpPr>
        <p:spPr>
          <a:xfrm>
            <a:off x="66954" y="4710578"/>
            <a:ext cx="87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F46BF-5FD2-4189-B3AD-62DFC3B3CD31}"/>
              </a:ext>
            </a:extLst>
          </p:cNvPr>
          <p:cNvCxnSpPr/>
          <p:nvPr/>
        </p:nvCxnSpPr>
        <p:spPr>
          <a:xfrm>
            <a:off x="66954" y="1426699"/>
            <a:ext cx="87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49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The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Namibian perspective: Nanotechnology?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13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F40C8-615E-4F31-9B0B-EE75380B4A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52" t="26620" r="23871" b="22316"/>
          <a:stretch/>
        </p:blipFill>
        <p:spPr>
          <a:xfrm>
            <a:off x="1266685" y="1985877"/>
            <a:ext cx="6834718" cy="4392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DCA59-2596-48C2-BA7B-FE89A83EB33A}"/>
              </a:ext>
            </a:extLst>
          </p:cNvPr>
          <p:cNvSpPr/>
          <p:nvPr/>
        </p:nvSpPr>
        <p:spPr>
          <a:xfrm>
            <a:off x="3152752" y="6378726"/>
            <a:ext cx="4916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atin typeface="Constantia" panose="02030602050306030303" pitchFamily="18" charset="0"/>
              </a:rPr>
              <a:t>D. W. Hobson, </a:t>
            </a:r>
            <a:r>
              <a:rPr lang="en-GB" sz="1200" i="1" dirty="0">
                <a:latin typeface="Constantia" panose="02030602050306030303" pitchFamily="18" charset="0"/>
              </a:rPr>
              <a:t>WIREs Nanomedicine and Nanobiotechnology, </a:t>
            </a:r>
            <a:r>
              <a:rPr lang="en-GB" sz="1200" b="1" dirty="0">
                <a:latin typeface="Constantia" panose="02030602050306030303" pitchFamily="18" charset="0"/>
              </a:rPr>
              <a:t>1 (2009)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ADECF-AE56-49E9-B144-7718401E2EBF}"/>
              </a:ext>
            </a:extLst>
          </p:cNvPr>
          <p:cNvSpPr txBox="1"/>
          <p:nvPr/>
        </p:nvSpPr>
        <p:spPr>
          <a:xfrm>
            <a:off x="81163" y="944563"/>
            <a:ext cx="8981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nstantia" panose="02030602050306030303" pitchFamily="18" charset="0"/>
              </a:rPr>
              <a:t>How can Namibia actively participate in Nanotechnology?</a:t>
            </a:r>
          </a:p>
          <a:p>
            <a:endParaRPr lang="en-US" dirty="0">
              <a:latin typeface="Constantia" panose="02030602050306030303" pitchFamily="18" charset="0"/>
            </a:endParaRPr>
          </a:p>
          <a:p>
            <a:r>
              <a:rPr lang="en-US" dirty="0">
                <a:latin typeface="Constantia" panose="02030602050306030303" pitchFamily="18" charset="0"/>
              </a:rPr>
              <a:t>Lets’ use the figure below as an example</a:t>
            </a:r>
            <a:endParaRPr lang="en-GB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9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The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Namibian perspective: Nanotechnology?...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14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21682-673F-407F-A81E-62BB2933F7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895"/>
          <a:stretch/>
        </p:blipFill>
        <p:spPr>
          <a:xfrm>
            <a:off x="330066" y="3539442"/>
            <a:ext cx="3853006" cy="280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7B7CBE-6591-4AC0-896B-138E538D2A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86" y="1188219"/>
            <a:ext cx="4054191" cy="22313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92">
            <a:extLst>
              <a:ext uri="{FF2B5EF4-FFF2-40B4-BE49-F238E27FC236}">
                <a16:creationId xmlns:a16="http://schemas.microsoft.com/office/drawing/2014/main" id="{0DA3887A-185A-4A7F-B7DB-D1ED0E27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32" y="6433354"/>
            <a:ext cx="8585112" cy="3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ja-JP" sz="15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Most mining products are exported from Namibia with little on no value addition</a:t>
            </a:r>
            <a:r>
              <a:rPr lang="en-US" altLang="ja-JP" sz="1500" dirty="0">
                <a:latin typeface="Meiryo UI" panose="020B0604030504040204" pitchFamily="34" charset="-128"/>
                <a:ea typeface="Meiryo UI" panose="020B0604030504040204" pitchFamily="34" charset="-128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75342-2622-45E8-8FF0-6B7F09E08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882" y="1605540"/>
            <a:ext cx="5212080" cy="153424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C5C9B-0C07-4D88-B6B4-227DDC6411F2}"/>
              </a:ext>
            </a:extLst>
          </p:cNvPr>
          <p:cNvCxnSpPr>
            <a:cxnSpLocks/>
          </p:cNvCxnSpPr>
          <p:nvPr/>
        </p:nvCxnSpPr>
        <p:spPr>
          <a:xfrm>
            <a:off x="5548947" y="2386476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C4DAB2-FF6E-48F5-A2E6-AD3A353EF4BD}"/>
              </a:ext>
            </a:extLst>
          </p:cNvPr>
          <p:cNvCxnSpPr>
            <a:cxnSpLocks/>
          </p:cNvCxnSpPr>
          <p:nvPr/>
        </p:nvCxnSpPr>
        <p:spPr>
          <a:xfrm>
            <a:off x="3656576" y="3102576"/>
            <a:ext cx="2103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54F1291-291F-40E1-98F1-AA154DAAD125}"/>
              </a:ext>
            </a:extLst>
          </p:cNvPr>
          <p:cNvSpPr/>
          <p:nvPr/>
        </p:nvSpPr>
        <p:spPr>
          <a:xfrm>
            <a:off x="301116" y="3701596"/>
            <a:ext cx="8595360" cy="35394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1700" b="1" i="0" dirty="0">
                <a:solidFill>
                  <a:srgbClr val="000000"/>
                </a:solidFill>
                <a:effectLst/>
                <a:latin typeface="MaisonNeue"/>
              </a:rPr>
              <a:t>Namibia, known for diamonds and deserts, wants to get in on the rechargeable battery boom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774C3C-3EF3-43C0-8796-0D64E37AEB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60" y="3985646"/>
            <a:ext cx="3723385" cy="24268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8B97BB-95CE-4CF4-AFEF-3EC9CA868F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400" y="4316121"/>
            <a:ext cx="4846320" cy="185452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7721DE-FBC6-4944-B34C-FD7E0E798794}"/>
              </a:ext>
            </a:extLst>
          </p:cNvPr>
          <p:cNvCxnSpPr/>
          <p:nvPr/>
        </p:nvCxnSpPr>
        <p:spPr>
          <a:xfrm>
            <a:off x="299047" y="3519564"/>
            <a:ext cx="858749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3585BD-F760-46AA-A808-A66D84A9D787}"/>
              </a:ext>
            </a:extLst>
          </p:cNvPr>
          <p:cNvCxnSpPr/>
          <p:nvPr/>
        </p:nvCxnSpPr>
        <p:spPr>
          <a:xfrm>
            <a:off x="286126" y="6431268"/>
            <a:ext cx="858749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B6564-7E62-4AF9-A26F-9D3E0C5BFE86}"/>
              </a:ext>
            </a:extLst>
          </p:cNvPr>
          <p:cNvCxnSpPr>
            <a:cxnSpLocks/>
          </p:cNvCxnSpPr>
          <p:nvPr/>
        </p:nvCxnSpPr>
        <p:spPr>
          <a:xfrm>
            <a:off x="4071336" y="5102526"/>
            <a:ext cx="4343400" cy="0"/>
          </a:xfrm>
          <a:prstGeom prst="line">
            <a:avLst/>
          </a:prstGeom>
          <a:ln w="1905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40CE59-052B-425C-84AA-321E612FC77C}"/>
              </a:ext>
            </a:extLst>
          </p:cNvPr>
          <p:cNvCxnSpPr>
            <a:cxnSpLocks/>
          </p:cNvCxnSpPr>
          <p:nvPr/>
        </p:nvCxnSpPr>
        <p:spPr>
          <a:xfrm>
            <a:off x="4083265" y="5360944"/>
            <a:ext cx="2743200" cy="0"/>
          </a:xfrm>
          <a:prstGeom prst="line">
            <a:avLst/>
          </a:prstGeom>
          <a:ln w="1905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D322CBF3-9044-4673-9F47-C75279DCDC02}"/>
              </a:ext>
            </a:extLst>
          </p:cNvPr>
          <p:cNvSpPr/>
          <p:nvPr/>
        </p:nvSpPr>
        <p:spPr>
          <a:xfrm>
            <a:off x="2729346" y="733691"/>
            <a:ext cx="3657600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Natural resources in Namibia</a:t>
            </a:r>
          </a:p>
        </p:txBody>
      </p:sp>
    </p:spTree>
    <p:extLst>
      <p:ext uri="{BB962C8B-B14F-4D97-AF65-F5344CB8AC3E}">
        <p14:creationId xmlns:p14="http://schemas.microsoft.com/office/powerpoint/2010/main" val="1464378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The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Namibian perspective: Nanotechnology?...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15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0DF0C-958B-417D-A641-EB9ACDC7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73" y="1689833"/>
            <a:ext cx="6076874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6D15C-0108-4458-8334-8C2141B06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3" y="1463285"/>
            <a:ext cx="4963951" cy="331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0BC7C0-3792-46E9-8FF4-F997954A4B17}"/>
              </a:ext>
            </a:extLst>
          </p:cNvPr>
          <p:cNvSpPr/>
          <p:nvPr/>
        </p:nvSpPr>
        <p:spPr>
          <a:xfrm>
            <a:off x="53433" y="959599"/>
            <a:ext cx="7232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Unique Land, Unique Challenges: </a:t>
            </a:r>
            <a:r>
              <a:rPr lang="en-US" b="1" i="1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Can Nanotech. solve?</a:t>
            </a:r>
          </a:p>
        </p:txBody>
      </p:sp>
    </p:spTree>
    <p:extLst>
      <p:ext uri="{BB962C8B-B14F-4D97-AF65-F5344CB8AC3E}">
        <p14:creationId xmlns:p14="http://schemas.microsoft.com/office/powerpoint/2010/main" val="4218485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The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Namibian perspective: Nanotechnology?...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2555" y="6440405"/>
            <a:ext cx="470152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16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39489-6590-4629-AEE9-FE7803C554E1}"/>
              </a:ext>
            </a:extLst>
          </p:cNvPr>
          <p:cNvSpPr/>
          <p:nvPr/>
        </p:nvSpPr>
        <p:spPr>
          <a:xfrm>
            <a:off x="53433" y="959599"/>
            <a:ext cx="9059273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i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Using the Namibian natural resources, we can manufacture nanotechnology-based products that are tailored  for solving Namibian problems.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641E90-496F-469F-8C31-70632AA103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657" y="2650209"/>
            <a:ext cx="1456260" cy="2736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D2B1AF9-AD10-4EB5-B5A6-312F3FC043FB}"/>
              </a:ext>
            </a:extLst>
          </p:cNvPr>
          <p:cNvGrpSpPr/>
          <p:nvPr/>
        </p:nvGrpSpPr>
        <p:grpSpPr>
          <a:xfrm>
            <a:off x="1761433" y="2181322"/>
            <a:ext cx="7229905" cy="2079172"/>
            <a:chOff x="1761695" y="1075200"/>
            <a:chExt cx="7229905" cy="20791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9F70C6-5FAE-49A8-91D4-0759734B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4210" y="1211272"/>
              <a:ext cx="7032978" cy="18288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5C3D45A-E19E-411C-8143-54E723F1E005}"/>
                </a:ext>
              </a:extLst>
            </p:cNvPr>
            <p:cNvSpPr/>
            <p:nvPr/>
          </p:nvSpPr>
          <p:spPr>
            <a:xfrm>
              <a:off x="1761695" y="1075200"/>
              <a:ext cx="7229905" cy="20791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65691B5-FE95-4AAE-9F8E-F69DFADCDFDF}"/>
              </a:ext>
            </a:extLst>
          </p:cNvPr>
          <p:cNvSpPr>
            <a:spLocks/>
          </p:cNvSpPr>
          <p:nvPr/>
        </p:nvSpPr>
        <p:spPr>
          <a:xfrm>
            <a:off x="112426" y="5432127"/>
            <a:ext cx="8937904" cy="136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1900" b="1" i="1" dirty="0">
                <a:solidFill>
                  <a:srgbClr val="0070C0"/>
                </a:solidFill>
                <a:latin typeface="Constantia" panose="02030602050306030303" pitchFamily="18" charset="0"/>
                <a:ea typeface="Meiryo UI" panose="020B0604030504040204" pitchFamily="50" charset="-128"/>
              </a:rPr>
              <a:t>“With all of us working together, we can create a Namibian Society around the 4</a:t>
            </a:r>
            <a:r>
              <a:rPr lang="en-US" altLang="ja-JP" sz="1900" b="1" i="1" baseline="30000" dirty="0">
                <a:solidFill>
                  <a:srgbClr val="0070C0"/>
                </a:solidFill>
                <a:latin typeface="Constantia" panose="02030602050306030303" pitchFamily="18" charset="0"/>
                <a:ea typeface="Meiryo UI" panose="020B0604030504040204" pitchFamily="50" charset="-128"/>
              </a:rPr>
              <a:t>th</a:t>
            </a:r>
            <a:r>
              <a:rPr lang="en-US" altLang="ja-JP" sz="1900" b="1" i="1" dirty="0">
                <a:solidFill>
                  <a:srgbClr val="0070C0"/>
                </a:solidFill>
                <a:latin typeface="Constantia" panose="02030602050306030303" pitchFamily="18" charset="0"/>
                <a:ea typeface="Meiryo UI" panose="020B0604030504040204" pitchFamily="50" charset="-128"/>
              </a:rPr>
              <a:t> Industrial Revolution and into the future”</a:t>
            </a:r>
          </a:p>
          <a:p>
            <a:pPr marL="7624763">
              <a:lnSpc>
                <a:spcPct val="150000"/>
              </a:lnSpc>
            </a:pPr>
            <a:r>
              <a:rPr lang="en-US" altLang="ja-JP" sz="1900" i="1" dirty="0">
                <a:latin typeface="Constantia" panose="02030602050306030303" pitchFamily="18" charset="0"/>
                <a:ea typeface="Meiryo UI" panose="020B0604030504040204" pitchFamily="50" charset="-128"/>
              </a:rPr>
              <a:t>∼ ...</a:t>
            </a:r>
            <a:endParaRPr lang="en-US" sz="1900" i="1" dirty="0">
              <a:latin typeface="Constantia" panose="0203060205030603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7FBF3-0652-4FAD-81B1-0691E21A998D}"/>
              </a:ext>
            </a:extLst>
          </p:cNvPr>
          <p:cNvSpPr txBox="1"/>
          <p:nvPr/>
        </p:nvSpPr>
        <p:spPr>
          <a:xfrm>
            <a:off x="1761433" y="4630990"/>
            <a:ext cx="722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National Nanotechnology Initiative? For Namibia? </a:t>
            </a:r>
            <a:endParaRPr lang="en-GB" b="1" i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0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The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Namibian perspective: Our work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2555" y="6440405"/>
            <a:ext cx="470152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17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14077E-E6C0-43AD-971D-7A1BB4769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359" y="4821676"/>
            <a:ext cx="820325" cy="80467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2" name="正方形/長方形 7">
            <a:extLst>
              <a:ext uri="{FF2B5EF4-FFF2-40B4-BE49-F238E27FC236}">
                <a16:creationId xmlns:a16="http://schemas.microsoft.com/office/drawing/2014/main" id="{E702DE2A-1058-4662-A88C-C13A7C063489}"/>
              </a:ext>
            </a:extLst>
          </p:cNvPr>
          <p:cNvSpPr/>
          <p:nvPr/>
        </p:nvSpPr>
        <p:spPr>
          <a:xfrm>
            <a:off x="168384" y="6046394"/>
            <a:ext cx="8574965" cy="77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I believe that the research work in this thesis will be of great contribution to the industrialization of Namibia.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69B9A2A0-EC0A-4E21-869E-0A702C151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79" y="5704761"/>
            <a:ext cx="12801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itchFamily="50" charset="-128"/>
              </a:rPr>
              <a:t>Blister Copper</a:t>
            </a:r>
          </a:p>
        </p:txBody>
      </p:sp>
      <p:pic>
        <p:nvPicPr>
          <p:cNvPr id="14" name="図 96">
            <a:extLst>
              <a:ext uri="{FF2B5EF4-FFF2-40B4-BE49-F238E27FC236}">
                <a16:creationId xmlns:a16="http://schemas.microsoft.com/office/drawing/2014/main" id="{E7F55C9A-DA37-4733-B941-F4443CEF22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83" y="4313657"/>
            <a:ext cx="978068" cy="1314607"/>
          </a:xfrm>
          <a:prstGeom prst="rect">
            <a:avLst/>
          </a:prstGeom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1E66C78D-C212-46CA-9F78-DED6E7F3B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18" y="2983334"/>
            <a:ext cx="118872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sz="1050" b="1" dirty="0">
                <a:solidFill>
                  <a:prstClr val="black"/>
                </a:solidFill>
                <a:cs typeface="Meiryo UI" pitchFamily="50" charset="-128"/>
              </a:rPr>
              <a:t>Blister Copper</a:t>
            </a:r>
          </a:p>
        </p:txBody>
      </p:sp>
      <p:pic>
        <p:nvPicPr>
          <p:cNvPr id="16" name="図 96">
            <a:extLst>
              <a:ext uri="{FF2B5EF4-FFF2-40B4-BE49-F238E27FC236}">
                <a16:creationId xmlns:a16="http://schemas.microsoft.com/office/drawing/2014/main" id="{2068D753-971B-4329-B1FB-53CE1E466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69" y="1701736"/>
            <a:ext cx="978068" cy="1314607"/>
          </a:xfrm>
          <a:prstGeom prst="rect">
            <a:avLst/>
          </a:prstGeom>
        </p:spPr>
      </p:pic>
      <p:sp>
        <p:nvSpPr>
          <p:cNvPr id="17" name="Line 26">
            <a:extLst>
              <a:ext uri="{FF2B5EF4-FFF2-40B4-BE49-F238E27FC236}">
                <a16:creationId xmlns:a16="http://schemas.microsoft.com/office/drawing/2014/main" id="{FFB67253-D676-4AA7-A6A4-74A605620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3396" y="2450538"/>
            <a:ext cx="256032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Meiryo UI" pitchFamily="50" charset="-128"/>
            </a:endParaRPr>
          </a:p>
        </p:txBody>
      </p:sp>
      <p:sp>
        <p:nvSpPr>
          <p:cNvPr id="18" name="テキスト ボックス 94">
            <a:extLst>
              <a:ext uri="{FF2B5EF4-FFF2-40B4-BE49-F238E27FC236}">
                <a16:creationId xmlns:a16="http://schemas.microsoft.com/office/drawing/2014/main" id="{648CC7AD-E2F0-4EEC-8DD6-281818641C4F}"/>
              </a:ext>
            </a:extLst>
          </p:cNvPr>
          <p:cNvSpPr txBox="1"/>
          <p:nvPr/>
        </p:nvSpPr>
        <p:spPr>
          <a:xfrm>
            <a:off x="1303730" y="2077808"/>
            <a:ext cx="246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rPr>
              <a:t>Exported for processing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D1FD59-68FF-4EE6-B488-0CF3D61CA8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816" y="1810399"/>
            <a:ext cx="1600201" cy="1097280"/>
          </a:xfrm>
          <a:prstGeom prst="rect">
            <a:avLst/>
          </a:prstGeom>
        </p:spPr>
      </p:pic>
      <p:sp>
        <p:nvSpPr>
          <p:cNvPr id="20" name="Text Box 15">
            <a:extLst>
              <a:ext uri="{FF2B5EF4-FFF2-40B4-BE49-F238E27FC236}">
                <a16:creationId xmlns:a16="http://schemas.microsoft.com/office/drawing/2014/main" id="{5F97B099-6C20-4DE5-A659-E107C572E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916" y="2983334"/>
            <a:ext cx="2286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50" b="1" dirty="0">
                <a:solidFill>
                  <a:prstClr val="black"/>
                </a:solidFill>
                <a:cs typeface="Meiryo UI" pitchFamily="50" charset="-128"/>
              </a:rPr>
              <a:t>Copper(II) complex of EDTA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8D6263-673D-4874-854F-A168592169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959" y="4672416"/>
            <a:ext cx="1728000" cy="955848"/>
          </a:xfrm>
          <a:prstGeom prst="rect">
            <a:avLst/>
          </a:prstGeom>
        </p:spPr>
      </p:pic>
      <p:sp>
        <p:nvSpPr>
          <p:cNvPr id="28" name="Line 26">
            <a:extLst>
              <a:ext uri="{FF2B5EF4-FFF2-40B4-BE49-F238E27FC236}">
                <a16:creationId xmlns:a16="http://schemas.microsoft.com/office/drawing/2014/main" id="{B60535F4-1AFB-4265-94C9-112564A86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1322" y="5173018"/>
            <a:ext cx="36576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3600">
              <a:latin typeface="Meiryo UI" panose="020B0604030504040204" pitchFamily="34" charset="-128"/>
              <a:ea typeface="Meiryo UI" panose="020B0604030504040204" pitchFamily="34" charset="-128"/>
              <a:cs typeface="Meiryo UI" pitchFamily="50" charset="-128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5CE11547-D957-42B4-9BB7-DD3DDD3B6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218" y="5173018"/>
            <a:ext cx="36576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3600">
              <a:latin typeface="Meiryo UI" panose="020B0604030504040204" pitchFamily="34" charset="-128"/>
              <a:ea typeface="Meiryo UI" panose="020B0604030504040204" pitchFamily="34" charset="-128"/>
              <a:cs typeface="Meiryo UI" pitchFamily="50" charset="-128"/>
            </a:endParaRPr>
          </a:p>
        </p:txBody>
      </p:sp>
      <p:pic>
        <p:nvPicPr>
          <p:cNvPr id="30" name="Picture 39">
            <a:extLst>
              <a:ext uri="{FF2B5EF4-FFF2-40B4-BE49-F238E27FC236}">
                <a16:creationId xmlns:a16="http://schemas.microsoft.com/office/drawing/2014/main" id="{7C0FA18A-A11A-49AF-BA25-0982DDB22E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947" y="4530984"/>
            <a:ext cx="549918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Box 15">
            <a:extLst>
              <a:ext uri="{FF2B5EF4-FFF2-40B4-BE49-F238E27FC236}">
                <a16:creationId xmlns:a16="http://schemas.microsoft.com/office/drawing/2014/main" id="{F02179D5-8083-4747-8FC7-614EC701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2891" y="5704761"/>
            <a:ext cx="13404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itchFamily="50" charset="-128"/>
              </a:rPr>
              <a:t>Heat-treatment</a:t>
            </a:r>
          </a:p>
        </p:txBody>
      </p:sp>
      <p:sp>
        <p:nvSpPr>
          <p:cNvPr id="32" name="Text Box 15">
            <a:extLst>
              <a:ext uri="{FF2B5EF4-FFF2-40B4-BE49-F238E27FC236}">
                <a16:creationId xmlns:a16="http://schemas.microsoft.com/office/drawing/2014/main" id="{6C67849E-911C-40EA-B093-D2253A5BF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962" y="5704761"/>
            <a:ext cx="15544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itchFamily="50" charset="-128"/>
              </a:rPr>
              <a:t>Precursor Solution</a:t>
            </a:r>
          </a:p>
        </p:txBody>
      </p:sp>
      <p:sp>
        <p:nvSpPr>
          <p:cNvPr id="33" name="Text Box 15">
            <a:extLst>
              <a:ext uri="{FF2B5EF4-FFF2-40B4-BE49-F238E27FC236}">
                <a16:creationId xmlns:a16="http://schemas.microsoft.com/office/drawing/2014/main" id="{366F68F6-C9E9-42A8-8574-1E6F6BD24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107" y="5704761"/>
            <a:ext cx="914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itchFamily="50" charset="-128"/>
              </a:rPr>
              <a:t>Thin Film</a:t>
            </a:r>
          </a:p>
        </p:txBody>
      </p:sp>
      <p:sp>
        <p:nvSpPr>
          <p:cNvPr id="34" name="Line 26">
            <a:extLst>
              <a:ext uri="{FF2B5EF4-FFF2-40B4-BE49-F238E27FC236}">
                <a16:creationId xmlns:a16="http://schemas.microsoft.com/office/drawing/2014/main" id="{3079502F-D159-4238-9985-C2566F468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0003" y="5173018"/>
            <a:ext cx="36576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3600">
              <a:latin typeface="Meiryo UI" panose="020B0604030504040204" pitchFamily="34" charset="-128"/>
              <a:ea typeface="Meiryo UI" panose="020B0604030504040204" pitchFamily="34" charset="-128"/>
              <a:cs typeface="Meiryo UI" pitchFamily="50" charset="-12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78E5006-5256-43B2-99C1-911F8362D1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66" y="4101612"/>
            <a:ext cx="1551797" cy="1645920"/>
          </a:xfrm>
          <a:prstGeom prst="rect">
            <a:avLst/>
          </a:prstGeom>
        </p:spPr>
      </p:pic>
      <p:sp>
        <p:nvSpPr>
          <p:cNvPr id="36" name="Text Box 15">
            <a:extLst>
              <a:ext uri="{FF2B5EF4-FFF2-40B4-BE49-F238E27FC236}">
                <a16:creationId xmlns:a16="http://schemas.microsoft.com/office/drawing/2014/main" id="{5B2A434A-ED9D-40E1-B901-9471A30E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809" y="5704761"/>
            <a:ext cx="12801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itchFamily="50" charset="-128"/>
              </a:rPr>
              <a:t>Spray-coating</a:t>
            </a: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57BF4F71-5004-49FF-BC90-D71BE97D3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683" y="2983334"/>
            <a:ext cx="1371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50" b="1" dirty="0">
                <a:solidFill>
                  <a:prstClr val="black"/>
                </a:solidFill>
                <a:cs typeface="Meiryo UI" pitchFamily="50" charset="-128"/>
              </a:rPr>
              <a:t>Copper(II) Salts</a:t>
            </a:r>
          </a:p>
        </p:txBody>
      </p:sp>
      <p:sp>
        <p:nvSpPr>
          <p:cNvPr id="38" name="Line 26">
            <a:extLst>
              <a:ext uri="{FF2B5EF4-FFF2-40B4-BE49-F238E27FC236}">
                <a16:creationId xmlns:a16="http://schemas.microsoft.com/office/drawing/2014/main" id="{958730EB-A86C-45F5-8D23-0858065BA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7410" y="5173018"/>
            <a:ext cx="36576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3600">
              <a:latin typeface="Meiryo UI" panose="020B0604030504040204" pitchFamily="34" charset="-128"/>
              <a:ea typeface="Meiryo UI" panose="020B0604030504040204" pitchFamily="34" charset="-128"/>
              <a:cs typeface="Meiryo UI" pitchFamily="50" charset="-12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E82DF21-9646-4868-8396-7253DA1F16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382" y="1810400"/>
            <a:ext cx="1600202" cy="1097278"/>
          </a:xfrm>
          <a:prstGeom prst="rect">
            <a:avLst/>
          </a:prstGeom>
        </p:spPr>
      </p:pic>
      <p:sp>
        <p:nvSpPr>
          <p:cNvPr id="40" name="Line 26">
            <a:extLst>
              <a:ext uri="{FF2B5EF4-FFF2-40B4-BE49-F238E27FC236}">
                <a16:creationId xmlns:a16="http://schemas.microsoft.com/office/drawing/2014/main" id="{87EF39EC-7310-4B8D-BC45-231A8AD9D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7754" y="2450538"/>
            <a:ext cx="82296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Meiryo UI" pitchFamily="50" charset="-12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CF7131-26C3-46AE-A72C-B1E5288EEC20}"/>
              </a:ext>
            </a:extLst>
          </p:cNvPr>
          <p:cNvCxnSpPr>
            <a:cxnSpLocks/>
          </p:cNvCxnSpPr>
          <p:nvPr/>
        </p:nvCxnSpPr>
        <p:spPr>
          <a:xfrm>
            <a:off x="2263211" y="3342144"/>
            <a:ext cx="5680245" cy="0"/>
          </a:xfrm>
          <a:prstGeom prst="line">
            <a:avLst/>
          </a:prstGeom>
          <a:ln w="28575">
            <a:solidFill>
              <a:srgbClr val="FF0000">
                <a:alpha val="35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3A2CF7-F2DE-4695-A1B5-0014D2CE4022}"/>
              </a:ext>
            </a:extLst>
          </p:cNvPr>
          <p:cNvCxnSpPr>
            <a:cxnSpLocks/>
          </p:cNvCxnSpPr>
          <p:nvPr/>
        </p:nvCxnSpPr>
        <p:spPr>
          <a:xfrm flipV="1">
            <a:off x="2273150" y="3334785"/>
            <a:ext cx="0" cy="1080000"/>
          </a:xfrm>
          <a:prstGeom prst="line">
            <a:avLst/>
          </a:prstGeom>
          <a:ln w="28575">
            <a:solidFill>
              <a:srgbClr val="FF0000">
                <a:alpha val="35000"/>
              </a:srgbClr>
            </a:solidFill>
            <a:prstDash val="dash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0BD541A-B1C1-4D8A-8D2B-5A41F2F0B059}"/>
              </a:ext>
            </a:extLst>
          </p:cNvPr>
          <p:cNvCxnSpPr>
            <a:cxnSpLocks/>
          </p:cNvCxnSpPr>
          <p:nvPr/>
        </p:nvCxnSpPr>
        <p:spPr>
          <a:xfrm flipV="1">
            <a:off x="4722288" y="3168302"/>
            <a:ext cx="0" cy="182880"/>
          </a:xfrm>
          <a:prstGeom prst="line">
            <a:avLst/>
          </a:prstGeom>
          <a:ln w="28575">
            <a:solidFill>
              <a:srgbClr val="FF0000">
                <a:alpha val="35000"/>
              </a:srgbClr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09E2E1-9646-461B-ADAC-4A6BF776425E}"/>
              </a:ext>
            </a:extLst>
          </p:cNvPr>
          <p:cNvCxnSpPr>
            <a:cxnSpLocks/>
          </p:cNvCxnSpPr>
          <p:nvPr/>
        </p:nvCxnSpPr>
        <p:spPr>
          <a:xfrm flipV="1">
            <a:off x="7953395" y="3168302"/>
            <a:ext cx="0" cy="182880"/>
          </a:xfrm>
          <a:prstGeom prst="line">
            <a:avLst/>
          </a:prstGeom>
          <a:ln w="28575">
            <a:solidFill>
              <a:srgbClr val="FF0000">
                <a:alpha val="35000"/>
              </a:srgbClr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23870E-B9F5-4469-B060-D295703ECD16}"/>
              </a:ext>
            </a:extLst>
          </p:cNvPr>
          <p:cNvSpPr/>
          <p:nvPr/>
        </p:nvSpPr>
        <p:spPr>
          <a:xfrm>
            <a:off x="235251" y="1548464"/>
            <a:ext cx="8505589" cy="195528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A6CC88D9-07E5-4F64-B30D-B4B90C9BEA43}"/>
              </a:ext>
            </a:extLst>
          </p:cNvPr>
          <p:cNvSpPr/>
          <p:nvPr/>
        </p:nvSpPr>
        <p:spPr>
          <a:xfrm>
            <a:off x="3435645" y="1361710"/>
            <a:ext cx="2011680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</a:rPr>
              <a:t>General protocol</a:t>
            </a:r>
          </a:p>
        </p:txBody>
      </p:sp>
      <p:sp>
        <p:nvSpPr>
          <p:cNvPr id="47" name="Rounded Rectangle 8">
            <a:extLst>
              <a:ext uri="{FF2B5EF4-FFF2-40B4-BE49-F238E27FC236}">
                <a16:creationId xmlns:a16="http://schemas.microsoft.com/office/drawing/2014/main" id="{0F084587-B2CC-498E-B917-AFBDD5831699}"/>
              </a:ext>
            </a:extLst>
          </p:cNvPr>
          <p:cNvSpPr/>
          <p:nvPr/>
        </p:nvSpPr>
        <p:spPr>
          <a:xfrm>
            <a:off x="235251" y="3623908"/>
            <a:ext cx="1737360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</a:rPr>
              <a:t>Our new plan</a:t>
            </a:r>
          </a:p>
        </p:txBody>
      </p:sp>
      <p:sp>
        <p:nvSpPr>
          <p:cNvPr id="48" name="Text Box 15">
            <a:extLst>
              <a:ext uri="{FF2B5EF4-FFF2-40B4-BE49-F238E27FC236}">
                <a16:creationId xmlns:a16="http://schemas.microsoft.com/office/drawing/2014/main" id="{70EDB574-39BA-4D54-AA68-11D952FC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638" y="4890388"/>
            <a:ext cx="7315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itchFamily="50" charset="-128"/>
              </a:rPr>
              <a:t>Solving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ABE143-A6ED-408B-856F-A8541365A1B1}"/>
              </a:ext>
            </a:extLst>
          </p:cNvPr>
          <p:cNvSpPr/>
          <p:nvPr/>
        </p:nvSpPr>
        <p:spPr>
          <a:xfrm>
            <a:off x="146846" y="670115"/>
            <a:ext cx="8505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Functional thin films fabrication from Namibian resources, in Namibia.</a:t>
            </a:r>
          </a:p>
        </p:txBody>
      </p:sp>
      <p:sp>
        <p:nvSpPr>
          <p:cNvPr id="50" name="テキスト ボックス 94">
            <a:extLst>
              <a:ext uri="{FF2B5EF4-FFF2-40B4-BE49-F238E27FC236}">
                <a16:creationId xmlns:a16="http://schemas.microsoft.com/office/drawing/2014/main" id="{1F8DDF3B-D2E0-44AD-A3EA-7A38930FEDA9}"/>
              </a:ext>
            </a:extLst>
          </p:cNvPr>
          <p:cNvSpPr txBox="1"/>
          <p:nvPr/>
        </p:nvSpPr>
        <p:spPr>
          <a:xfrm>
            <a:off x="131427" y="1084539"/>
            <a:ext cx="301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rPr>
              <a:t>Example: Thin films of copper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92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18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6E825-3610-4ABB-A028-8E00EEA035F6}"/>
              </a:ext>
            </a:extLst>
          </p:cNvPr>
          <p:cNvSpPr txBox="1"/>
          <p:nvPr/>
        </p:nvSpPr>
        <p:spPr>
          <a:xfrm>
            <a:off x="212204" y="2951342"/>
            <a:ext cx="8741364" cy="10079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Meiryo UI"/>
                <a:cs typeface="+mn-cs"/>
              </a:rPr>
              <a:t>Thank you for your kind attention!</a:t>
            </a:r>
          </a:p>
        </p:txBody>
      </p:sp>
    </p:spTree>
    <p:extLst>
      <p:ext uri="{BB962C8B-B14F-4D97-AF65-F5344CB8AC3E}">
        <p14:creationId xmlns:p14="http://schemas.microsoft.com/office/powerpoint/2010/main" val="81217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Introduction: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 Basic Human Needs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2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97F18-1E95-4FB1-B868-E0A616EBD62D}"/>
              </a:ext>
            </a:extLst>
          </p:cNvPr>
          <p:cNvSpPr txBox="1"/>
          <p:nvPr/>
        </p:nvSpPr>
        <p:spPr>
          <a:xfrm>
            <a:off x="54000" y="5788004"/>
            <a:ext cx="9036000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How do we provide better living standards to all people while minimizing the impact of human activities on the global environment and climate?</a:t>
            </a:r>
            <a:endParaRPr lang="en-US" dirty="0">
              <a:solidFill>
                <a:srgbClr val="FF0000"/>
              </a:solidFill>
              <a:latin typeface="Constantia" panose="02030602050306030303" pitchFamily="18" charset="0"/>
              <a:ea typeface="Meiryo UI" panose="020B060403050404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59B70F-8350-42F6-A55A-A5A9368BBB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14"/>
          <a:stretch/>
        </p:blipFill>
        <p:spPr>
          <a:xfrm>
            <a:off x="3252904" y="1183829"/>
            <a:ext cx="1946081" cy="169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B1C1B9-4B6E-49FB-A768-8AF8393229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66" t="21071" r="15818" b="5299"/>
          <a:stretch/>
        </p:blipFill>
        <p:spPr>
          <a:xfrm>
            <a:off x="113821" y="1144700"/>
            <a:ext cx="1946081" cy="169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E11AA-97B1-4579-BA67-705BF946C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94"/>
          <a:stretch/>
        </p:blipFill>
        <p:spPr>
          <a:xfrm>
            <a:off x="6391987" y="1144700"/>
            <a:ext cx="2638192" cy="16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C2396F-609D-473A-8908-11E65EE6C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3" y="3607438"/>
            <a:ext cx="2539587" cy="16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776A94-6704-469C-9163-AB2AC706FE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276" r="49948" b="9791"/>
          <a:stretch/>
        </p:blipFill>
        <p:spPr>
          <a:xfrm>
            <a:off x="4801580" y="3607438"/>
            <a:ext cx="2136470" cy="1692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0852A4-7AE8-4158-90B7-5A7A83827729}"/>
              </a:ext>
            </a:extLst>
          </p:cNvPr>
          <p:cNvCxnSpPr/>
          <p:nvPr/>
        </p:nvCxnSpPr>
        <p:spPr>
          <a:xfrm>
            <a:off x="72257" y="5692284"/>
            <a:ext cx="9036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D7DB44A-ACFA-4394-B06B-98C660AC4F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29" r="13071"/>
          <a:stretch/>
        </p:blipFill>
        <p:spPr>
          <a:xfrm>
            <a:off x="7182465" y="3607438"/>
            <a:ext cx="1564482" cy="169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9BC2F4-0BC6-475D-B583-F4D2EBAB718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40404">
                  <a:alpha val="5882"/>
                </a:srgbClr>
              </a:clrFrom>
              <a:clrTo>
                <a:srgbClr val="04040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5165" y="3607438"/>
            <a:ext cx="1692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2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Introduction: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the SDGs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3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3F2393-D084-4ABD-BD3C-1C89CEB45160}"/>
              </a:ext>
            </a:extLst>
          </p:cNvPr>
          <p:cNvSpPr/>
          <p:nvPr/>
        </p:nvSpPr>
        <p:spPr>
          <a:xfrm>
            <a:off x="72257" y="5563030"/>
            <a:ext cx="903600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</a:rPr>
              <a:t>Nanotechnology is deemed capable of providing more sustainable solutions to the global challenges facing society.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795AC-6F78-482F-B96E-62BD6EB91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99" y="806147"/>
            <a:ext cx="878509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7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Introduction: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by definition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4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57" y="4763143"/>
            <a:ext cx="9036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97F18-1E95-4FB1-B868-E0A616EBD62D}"/>
              </a:ext>
            </a:extLst>
          </p:cNvPr>
          <p:cNvSpPr txBox="1"/>
          <p:nvPr/>
        </p:nvSpPr>
        <p:spPr>
          <a:xfrm>
            <a:off x="31293" y="4810944"/>
            <a:ext cx="9108257" cy="180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  <a:cs typeface="Times New Roman" panose="02020603050405020304" pitchFamily="18" charset="0"/>
              </a:rPr>
              <a:t>An applied science, focused upon exploiting novelties arising from size-dependent phenomena exhibited in nanoscale matter</a:t>
            </a:r>
          </a:p>
          <a:p>
            <a:pPr marL="179388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onstantia" panose="02030602050306030303" pitchFamily="18" charset="0"/>
                <a:ea typeface="Meiryo UI" panose="020B0604030504040204" pitchFamily="34" charset="-128"/>
              </a:rPr>
              <a:t>⇨ Production and application of physical, chemical, and biological systems at nanoscale</a:t>
            </a:r>
          </a:p>
          <a:p>
            <a:pPr marL="179388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onstantia" panose="02030602050306030303" pitchFamily="18" charset="0"/>
                <a:ea typeface="Meiryo UI" panose="020B0604030504040204" pitchFamily="34" charset="-128"/>
              </a:rPr>
              <a:t>⇨ Integration of the produced nanostructures into larger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8067D-4120-402E-8169-95EC32AF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65" y="1324400"/>
            <a:ext cx="8833870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2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Introduction: </a:t>
            </a: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Nature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5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57" y="5397323"/>
            <a:ext cx="9036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97F18-1E95-4FB1-B868-E0A616EBD62D}"/>
              </a:ext>
            </a:extLst>
          </p:cNvPr>
          <p:cNvSpPr txBox="1"/>
          <p:nvPr/>
        </p:nvSpPr>
        <p:spPr>
          <a:xfrm>
            <a:off x="31293" y="5390662"/>
            <a:ext cx="907696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The understanding of functions that allow various natural objects and processes to function on a micro- to nanoscale can guide us in imitating and producing </a:t>
            </a:r>
            <a:r>
              <a:rPr lang="en-US" sz="2000" b="1" i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nanodevices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i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nanomaterials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Constantia" panose="02030602050306030303" pitchFamily="18" charset="0"/>
              <a:ea typeface="Meiryo UI" panose="020B060403050404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EEE4F-8889-429B-B813-5FF07EAC0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1" y="1431308"/>
            <a:ext cx="4479801" cy="298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6CC08-F0BB-441A-BCE7-0A6CAF1E6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14" y="943740"/>
            <a:ext cx="2628000" cy="1596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C46A72-EFAD-49B2-B20D-D53CFDC9D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358" y="3346462"/>
            <a:ext cx="2628000" cy="1752858"/>
          </a:xfrm>
          <a:prstGeom prst="rect">
            <a:avLst/>
          </a:prstGeom>
        </p:spPr>
      </p:pic>
      <p:pic>
        <p:nvPicPr>
          <p:cNvPr id="9" name="Graphic 8" descr="Arrow Clockwise curve">
            <a:extLst>
              <a:ext uri="{FF2B5EF4-FFF2-40B4-BE49-F238E27FC236}">
                <a16:creationId xmlns:a16="http://schemas.microsoft.com/office/drawing/2014/main" id="{3B497F0C-08A2-468F-8F0B-50871034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047868">
            <a:off x="4860644" y="2614372"/>
            <a:ext cx="914400" cy="914400"/>
          </a:xfrm>
          <a:prstGeom prst="rect">
            <a:avLst/>
          </a:prstGeom>
        </p:spPr>
      </p:pic>
      <p:pic>
        <p:nvPicPr>
          <p:cNvPr id="12" name="Graphic 11" descr="Arrow Counterclockwise curve">
            <a:extLst>
              <a:ext uri="{FF2B5EF4-FFF2-40B4-BE49-F238E27FC236}">
                <a16:creationId xmlns:a16="http://schemas.microsoft.com/office/drawing/2014/main" id="{82998DDB-980D-4D26-A3BD-88B0652EAA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832349">
            <a:off x="4795663" y="22943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7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and the SDGs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6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57" y="5397323"/>
            <a:ext cx="9036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97F18-1E95-4FB1-B868-E0A616EBD62D}"/>
              </a:ext>
            </a:extLst>
          </p:cNvPr>
          <p:cNvSpPr txBox="1"/>
          <p:nvPr/>
        </p:nvSpPr>
        <p:spPr>
          <a:xfrm>
            <a:off x="31293" y="5390662"/>
            <a:ext cx="907696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Nanotechnology offers tools to develop new industries based on cost-effective and cost-efficient economies, thus seriously contributing to a </a:t>
            </a:r>
            <a:r>
              <a:rPr lang="en-US" sz="2000" b="1" u="sng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sustainable economic growth</a:t>
            </a:r>
            <a:endParaRPr lang="en-US" b="1" u="sng" dirty="0">
              <a:solidFill>
                <a:srgbClr val="002060"/>
              </a:solidFill>
              <a:latin typeface="Constantia" panose="02030602050306030303" pitchFamily="18" charset="0"/>
              <a:ea typeface="Meiryo UI" panose="020B060403050404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813A9-D74C-49C0-ABCC-85457BB216E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9451" y="953633"/>
            <a:ext cx="8785097" cy="4596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05201-AF60-4149-BECD-F6FFEFCA6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88" y="912655"/>
            <a:ext cx="1512000" cy="3057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65A582-D8B6-4747-A135-DD6C9B2ECC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73"/>
          <a:stretch/>
        </p:blipFill>
        <p:spPr>
          <a:xfrm>
            <a:off x="5929446" y="2511913"/>
            <a:ext cx="1512000" cy="145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CB5BE-8960-45CD-B8B0-1AE9ED725A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57"/>
          <a:stretch/>
        </p:blipFill>
        <p:spPr>
          <a:xfrm>
            <a:off x="7456738" y="910410"/>
            <a:ext cx="1506012" cy="30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9A8D15-8FD4-427C-931F-7C5EE1CB3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67" y="2478660"/>
            <a:ext cx="1512000" cy="14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applications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7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57" y="5736535"/>
            <a:ext cx="9036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97F18-1E95-4FB1-B868-E0A616EBD62D}"/>
              </a:ext>
            </a:extLst>
          </p:cNvPr>
          <p:cNvSpPr txBox="1"/>
          <p:nvPr/>
        </p:nvSpPr>
        <p:spPr>
          <a:xfrm>
            <a:off x="31293" y="5833110"/>
            <a:ext cx="907696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  <a:cs typeface="Times New Roman" panose="02020603050405020304" pitchFamily="18" charset="0"/>
              </a:rPr>
              <a:t>As computers increase in power, the sizes shrink </a:t>
            </a:r>
            <a:r>
              <a:rPr lang="en-US" b="1" dirty="0">
                <a:latin typeface="Constantia" panose="02030602050306030303" pitchFamily="18" charset="0"/>
                <a:cs typeface="Times New Roman" panose="02020603050405020304" pitchFamily="18" charset="0"/>
              </a:rPr>
              <a:t>⇒ Ability to cram millions of transistors on integrated circuit chips.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C1504-32F9-49A3-A738-11577004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66" y="1210947"/>
            <a:ext cx="1079554" cy="320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665DC-EB7E-4974-BC5E-966763600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132" y="4602594"/>
            <a:ext cx="532798" cy="1008000"/>
          </a:xfrm>
          <a:prstGeom prst="rect">
            <a:avLst/>
          </a:prstGeom>
        </p:spPr>
      </p:pic>
      <p:pic>
        <p:nvPicPr>
          <p:cNvPr id="11" name="Graphic 10" descr="Arrow Counterclockwise curve">
            <a:extLst>
              <a:ext uri="{FF2B5EF4-FFF2-40B4-BE49-F238E27FC236}">
                <a16:creationId xmlns:a16="http://schemas.microsoft.com/office/drawing/2014/main" id="{24782EAC-BEB0-40F7-B470-60C048E8D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223463">
            <a:off x="1623781" y="4160793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991619-DB69-402B-BDD7-C097EC99747A}"/>
              </a:ext>
            </a:extLst>
          </p:cNvPr>
          <p:cNvSpPr/>
          <p:nvPr/>
        </p:nvSpPr>
        <p:spPr>
          <a:xfrm>
            <a:off x="31292" y="959599"/>
            <a:ext cx="37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eiryo UI" panose="020B0604030504040204" pitchFamily="34" charset="-128"/>
                <a:ea typeface="Meiryo UI" panose="020B0604030504040204" pitchFamily="34" charset="-128"/>
                <a:cs typeface="Times New Roman" panose="02020603050405020304" pitchFamily="18" charset="0"/>
              </a:rPr>
              <a:t>⓵ </a:t>
            </a:r>
            <a:r>
              <a:rPr lang="en-US" b="1" dirty="0">
                <a:latin typeface="Constantia" panose="02030602050306030303" pitchFamily="18" charset="0"/>
                <a:cs typeface="Times New Roman" panose="02020603050405020304" pitchFamily="18" charset="0"/>
              </a:rPr>
              <a:t>Nanotechnology in electronics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46706-0DA4-4D04-9DD3-31D38B3E17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452" t="5763" r="16639" b="3989"/>
          <a:stretch/>
        </p:blipFill>
        <p:spPr>
          <a:xfrm>
            <a:off x="4734243" y="944563"/>
            <a:ext cx="2917836" cy="43506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504199-B049-4CF4-9F08-DC20B81F6542}"/>
              </a:ext>
            </a:extLst>
          </p:cNvPr>
          <p:cNvSpPr txBox="1"/>
          <p:nvPr/>
        </p:nvSpPr>
        <p:spPr>
          <a:xfrm>
            <a:off x="7682729" y="3099585"/>
            <a:ext cx="1064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2030?</a:t>
            </a:r>
            <a:endParaRPr lang="en-GB" sz="2000" b="1" dirty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8F561-F356-4D4F-9B61-F3F4ED50A8C8}"/>
              </a:ext>
            </a:extLst>
          </p:cNvPr>
          <p:cNvSpPr txBox="1"/>
          <p:nvPr/>
        </p:nvSpPr>
        <p:spPr>
          <a:xfrm>
            <a:off x="1662618" y="3130363"/>
            <a:ext cx="858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1973</a:t>
            </a:r>
            <a:endParaRPr lang="en-GB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8BFE1-03B9-4C22-97B1-0C4CFDFCF113}"/>
              </a:ext>
            </a:extLst>
          </p:cNvPr>
          <p:cNvSpPr txBox="1"/>
          <p:nvPr/>
        </p:nvSpPr>
        <p:spPr>
          <a:xfrm>
            <a:off x="3483930" y="4906464"/>
            <a:ext cx="858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2018</a:t>
            </a:r>
            <a:endParaRPr lang="en-GB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52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applications…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947" y="6440405"/>
            <a:ext cx="365760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8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6A944-8D36-4C88-9B3A-1476182945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629" y="1607355"/>
            <a:ext cx="6434048" cy="4572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512F3E-3B57-4393-8056-D83A70F4BFD7}"/>
              </a:ext>
            </a:extLst>
          </p:cNvPr>
          <p:cNvSpPr/>
          <p:nvPr/>
        </p:nvSpPr>
        <p:spPr>
          <a:xfrm>
            <a:off x="53435" y="959599"/>
            <a:ext cx="3884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Times New Roman" panose="02020603050405020304" pitchFamily="18" charset="0"/>
              </a:rPr>
              <a:t>⓶ </a:t>
            </a:r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Nanotechnology in medicines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3D451-DE9D-4646-B467-3595FA4570B4}"/>
              </a:ext>
            </a:extLst>
          </p:cNvPr>
          <p:cNvSpPr/>
          <p:nvPr/>
        </p:nvSpPr>
        <p:spPr>
          <a:xfrm>
            <a:off x="1828802" y="6320974"/>
            <a:ext cx="6826707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⇒ Improved imaging, localized therapy (enhanced treatment)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55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5CD7E7B-8DC2-4D1B-91A5-96AB9716B80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1163" y="54427"/>
            <a:ext cx="7456873" cy="61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onstantia" panose="02030602050306030303" pitchFamily="18" charset="0"/>
                <a:sym typeface="Symbol" panose="05050102010706020507" pitchFamily="18" charset="2"/>
              </a:rPr>
              <a:t>Nanotechnology in applications…</a:t>
            </a:r>
            <a:endParaRPr lang="en-US" altLang="en-US" sz="2800" dirty="0">
              <a:solidFill>
                <a:prstClr val="white"/>
              </a:solidFill>
              <a:latin typeface="Constantia" panose="02030602050306030303" pitchFamily="18" charset="0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A62BB-4163-4802-8004-A3A8E3E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7084" y="6440405"/>
            <a:ext cx="735623" cy="365125"/>
          </a:xfrm>
        </p:spPr>
        <p:txBody>
          <a:bodyPr/>
          <a:lstStyle/>
          <a:p>
            <a:fld id="{ADDECC75-08D0-4EDD-940D-4EBA10660CB7}" type="slidenum">
              <a:rPr lang="en-US" sz="1600" b="1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9</a:t>
            </a:fld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5BA2E-5E04-4478-8124-3B70FB163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9" y="1350479"/>
            <a:ext cx="5038214" cy="5076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44DF7B-4F7C-4C89-95F4-C4588D59E782}"/>
              </a:ext>
            </a:extLst>
          </p:cNvPr>
          <p:cNvSpPr/>
          <p:nvPr/>
        </p:nvSpPr>
        <p:spPr>
          <a:xfrm>
            <a:off x="53434" y="959599"/>
            <a:ext cx="5145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Times New Roman" panose="02020603050405020304" pitchFamily="18" charset="0"/>
              </a:rPr>
              <a:t>⓷ </a:t>
            </a:r>
            <a:r>
              <a:rPr lang="en-US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Nanotechnology in pollution 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0F011-D6FC-4820-840E-672CC22EFFF4}"/>
              </a:ext>
            </a:extLst>
          </p:cNvPr>
          <p:cNvSpPr/>
          <p:nvPr/>
        </p:nvSpPr>
        <p:spPr>
          <a:xfrm>
            <a:off x="1818575" y="6475293"/>
            <a:ext cx="338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rgbClr val="333333"/>
                </a:solidFill>
                <a:latin typeface="Constantia" panose="02030602050306030303" pitchFamily="18" charset="0"/>
              </a:rPr>
              <a:t>Ali Z., Ahmad R. </a:t>
            </a:r>
            <a:r>
              <a:rPr lang="en-GB" sz="1400" i="1" dirty="0">
                <a:solidFill>
                  <a:srgbClr val="333333"/>
                </a:solidFill>
                <a:latin typeface="Constantia" panose="02030602050306030303" pitchFamily="18" charset="0"/>
              </a:rPr>
              <a:t>Env. Nanotech.</a:t>
            </a:r>
            <a:r>
              <a:rPr lang="en-GB" sz="1400" dirty="0">
                <a:solidFill>
                  <a:srgbClr val="333333"/>
                </a:solidFill>
                <a:latin typeface="Constantia" panose="02030602050306030303" pitchFamily="18" charset="0"/>
              </a:rPr>
              <a:t>, </a:t>
            </a:r>
            <a:r>
              <a:rPr lang="en-GB" sz="1400" b="1" dirty="0">
                <a:solidFill>
                  <a:srgbClr val="333333"/>
                </a:solidFill>
                <a:latin typeface="Constantia" panose="02030602050306030303" pitchFamily="18" charset="0"/>
              </a:rPr>
              <a:t>3</a:t>
            </a:r>
            <a:r>
              <a:rPr lang="en-GB" sz="1400" dirty="0">
                <a:solidFill>
                  <a:srgbClr val="333333"/>
                </a:solidFill>
                <a:latin typeface="Constantia" panose="02030602050306030303" pitchFamily="18" charset="0"/>
              </a:rPr>
              <a:t> (2020)</a:t>
            </a:r>
            <a:endParaRPr lang="en-GB" sz="1400" dirty="0">
              <a:latin typeface="Constantia" panose="0203060205030603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1DCC6-CAC5-421B-B041-01B31CFAEFEA}"/>
              </a:ext>
            </a:extLst>
          </p:cNvPr>
          <p:cNvSpPr/>
          <p:nvPr/>
        </p:nvSpPr>
        <p:spPr>
          <a:xfrm>
            <a:off x="5301734" y="3429000"/>
            <a:ext cx="3810973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⇒ Suitable for  applications in rural areas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125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AM Powerpoint Presentation  [Compatibility Mode]" id="{B3727DFD-9C20-43F3-806B-8B4FBA40DC49}" vid="{8B0CE34C-2FE4-4338-B2A8-A526A4FC71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AB764D8FBF494AA6590199DE294242" ma:contentTypeVersion="11" ma:contentTypeDescription="Create a new document." ma:contentTypeScope="" ma:versionID="cb9ab76302134760e78f5e1bcecf9ec6">
  <xsd:schema xmlns:xsd="http://www.w3.org/2001/XMLSchema" xmlns:xs="http://www.w3.org/2001/XMLSchema" xmlns:p="http://schemas.microsoft.com/office/2006/metadata/properties" xmlns:ns3="19034bc5-65a6-4192-bbb5-435d035da863" targetNamespace="http://schemas.microsoft.com/office/2006/metadata/properties" ma:root="true" ma:fieldsID="725e5c45d93f9414ab84fbfb06d1db6d" ns3:_="">
    <xsd:import namespace="19034bc5-65a6-4192-bbb5-435d035da8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34bc5-65a6-4192-bbb5-435d035da8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DCD3DE-DCF1-4AB2-8830-5F5CBAB872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034bc5-65a6-4192-bbb5-435d035da8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1BB7E2-3F93-4AC2-84A2-F6133F3D7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85C965-EECC-4337-93BF-A12702F8ACE0}">
  <ds:schemaRefs>
    <ds:schemaRef ds:uri="http://purl.org/dc/dcmitype/"/>
    <ds:schemaRef ds:uri="http://schemas.microsoft.com/office/2006/documentManagement/types"/>
    <ds:schemaRef ds:uri="19034bc5-65a6-4192-bbb5-435d035da86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3080</TotalTime>
  <Words>629</Words>
  <Application>Microsoft Office PowerPoint</Application>
  <PresentationFormat>On-screen Show (4:3)</PresentationFormat>
  <Paragraphs>112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Meiryo UI</vt:lpstr>
      <vt:lpstr>游ゴシック</vt:lpstr>
      <vt:lpstr>Arial</vt:lpstr>
      <vt:lpstr>Calibri</vt:lpstr>
      <vt:lpstr>Calibri Light</vt:lpstr>
      <vt:lpstr>Constantia</vt:lpstr>
      <vt:lpstr>Lucida Calligraphy</vt:lpstr>
      <vt:lpstr>MaisonNeue</vt:lpstr>
      <vt:lpstr>Symbol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Hishimone, Philipus</dc:creator>
  <cp:lastModifiedBy>Hishimone, Dr. Philipus</cp:lastModifiedBy>
  <cp:revision>183</cp:revision>
  <dcterms:created xsi:type="dcterms:W3CDTF">2020-08-20T12:38:07Z</dcterms:created>
  <dcterms:modified xsi:type="dcterms:W3CDTF">2021-10-27T12:47:20Z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0x010100E3AB764D8FBF494AA6590199DE294242</vt:lpwstr>
  </property>
</Properties>
</file>